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9" r:id="rId6"/>
    <p:sldId id="263" r:id="rId7"/>
    <p:sldId id="269" r:id="rId8"/>
    <p:sldId id="278" r:id="rId9"/>
    <p:sldId id="259" r:id="rId10"/>
    <p:sldId id="260" r:id="rId11"/>
    <p:sldId id="261" r:id="rId12"/>
    <p:sldId id="262" r:id="rId13"/>
    <p:sldId id="264" r:id="rId14"/>
    <p:sldId id="265" r:id="rId15"/>
    <p:sldId id="266" r:id="rId16"/>
    <p:sldId id="267" r:id="rId17"/>
    <p:sldId id="271" r:id="rId18"/>
    <p:sldId id="272" r:id="rId19"/>
    <p:sldId id="268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28F59-D72F-4519-A60F-7415B2601D62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3AF19-8CDB-43BF-B60E-23FBE5F4A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1" y="2967335"/>
            <a:ext cx="66247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60648"/>
            <a:ext cx="8784976" cy="6063198"/>
          </a:xfrm>
          <a:prstGeom prst="rect">
            <a:avLst/>
          </a:prstGeom>
          <a:solidFill>
            <a:schemeClr val="bg2">
              <a:lumMod val="10000"/>
              <a:alpha val="36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Презентация к занятию</a:t>
            </a:r>
            <a:endParaRPr lang="en-US" sz="4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6600" b="1" dirty="0" smtClean="0">
                <a:solidFill>
                  <a:schemeClr val="bg1"/>
                </a:solidFill>
                <a:latin typeface="Comic Sans MS" pitchFamily="66" charset="0"/>
              </a:rPr>
              <a:t>«От лучины до энергосберегающей светодиодной лампы»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</a:rPr>
              <a:t>едагога дополнительного образования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МБУ ДО «</a:t>
            </a:r>
            <a:r>
              <a:rPr lang="ru-RU" sz="2800" b="1" dirty="0" err="1" smtClean="0">
                <a:solidFill>
                  <a:schemeClr val="bg1"/>
                </a:solidFill>
              </a:rPr>
              <a:t>ЦРТДиЮ</a:t>
            </a:r>
            <a:r>
              <a:rPr lang="ru-RU" sz="2800" b="1" dirty="0" smtClean="0">
                <a:solidFill>
                  <a:schemeClr val="bg1"/>
                </a:solidFill>
              </a:rPr>
              <a:t>» г.Новошахтинск, Ростовской обл.,</a:t>
            </a:r>
          </a:p>
          <a:p>
            <a:pPr algn="ctr"/>
            <a:r>
              <a:rPr lang="ru-RU" sz="2800" b="1" dirty="0" err="1" smtClean="0">
                <a:solidFill>
                  <a:schemeClr val="bg1"/>
                </a:solidFill>
              </a:rPr>
              <a:t>Свидрицкой</a:t>
            </a:r>
            <a:r>
              <a:rPr lang="ru-RU" sz="2800" b="1" dirty="0" smtClean="0">
                <a:solidFill>
                  <a:schemeClr val="bg1"/>
                </a:solidFill>
              </a:rPr>
              <a:t> Е.С.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3968" y="332657"/>
            <a:ext cx="4608512" cy="6124754"/>
          </a:xfrm>
          <a:prstGeom prst="rect">
            <a:avLst/>
          </a:prstGeom>
          <a:solidFill>
            <a:schemeClr val="tx1">
              <a:alpha val="16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Лампа накаливания, так же как радио, телефон и кинематограф была изобретена в 19 веке. и точно так же, как радио у лампы накаливания несколько изобретателей:</a:t>
            </a:r>
          </a:p>
          <a:p>
            <a:endParaRPr lang="ru-RU" sz="28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В 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1809 году благодаря англичанину </a:t>
            </a:r>
            <a:r>
              <a:rPr lang="ru-RU" sz="2800" b="1" dirty="0" err="1">
                <a:solidFill>
                  <a:schemeClr val="bg1"/>
                </a:solidFill>
                <a:latin typeface="Comic Sans MS" pitchFamily="66" charset="0"/>
              </a:rPr>
              <a:t>Деларю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 появилась первая лампа накаливания с платиновой спиралью. </a:t>
            </a:r>
          </a:p>
        </p:txBody>
      </p:sp>
      <p:pic>
        <p:nvPicPr>
          <p:cNvPr id="4" name="Рисунок 3" descr="Деларю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65871"/>
            <a:ext cx="3960439" cy="6010867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260649"/>
            <a:ext cx="41044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 1838 году бельгиец </a:t>
            </a:r>
            <a:r>
              <a:rPr lang="ru-RU" sz="2800" dirty="0" err="1" smtClean="0">
                <a:solidFill>
                  <a:schemeClr val="bg1"/>
                </a:solidFill>
              </a:rPr>
              <a:t>Жобар</a:t>
            </a:r>
            <a:r>
              <a:rPr lang="ru-RU" sz="2800" dirty="0" smtClean="0">
                <a:solidFill>
                  <a:schemeClr val="bg1"/>
                </a:solidFill>
              </a:rPr>
              <a:t> изобрёл угольную лампу накаливания.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лампы коррекц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772816"/>
            <a:ext cx="2805582" cy="46133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3968" y="116632"/>
            <a:ext cx="4464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 1854 году немец Генрих </a:t>
            </a:r>
            <a:r>
              <a:rPr lang="ru-RU" sz="2800" dirty="0" err="1" smtClean="0">
                <a:solidFill>
                  <a:schemeClr val="bg1"/>
                </a:solidFill>
              </a:rPr>
              <a:t>Гёбель</a:t>
            </a:r>
            <a:r>
              <a:rPr lang="ru-RU" sz="2800" dirty="0" smtClean="0">
                <a:solidFill>
                  <a:schemeClr val="bg1"/>
                </a:solidFill>
              </a:rPr>
              <a:t> разработал первую "современную" лампу: обугленную бамбуковую нить в </a:t>
            </a:r>
            <a:r>
              <a:rPr lang="ru-RU" sz="2800" dirty="0" err="1" smtClean="0">
                <a:solidFill>
                  <a:schemeClr val="bg1"/>
                </a:solidFill>
              </a:rPr>
              <a:t>вакуумированном</a:t>
            </a:r>
            <a:r>
              <a:rPr lang="ru-RU" sz="2800" dirty="0" smtClean="0">
                <a:solidFill>
                  <a:schemeClr val="bg1"/>
                </a:solidFill>
              </a:rPr>
              <a:t> сосуде.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лампа Гебе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72364" y="2852936"/>
            <a:ext cx="4983604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4968552" cy="6699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 1860 год английский химик и физик Джозеф Уилсон </a:t>
            </a:r>
            <a:r>
              <a:rPr lang="ru-RU" sz="2800" b="1" dirty="0" err="1" smtClean="0">
                <a:solidFill>
                  <a:schemeClr val="bg1"/>
                </a:solidFill>
              </a:rPr>
              <a:t>Суон</a:t>
            </a:r>
            <a:r>
              <a:rPr lang="ru-RU" sz="2800" b="1" dirty="0" smtClean="0">
                <a:solidFill>
                  <a:schemeClr val="bg1"/>
                </a:solidFill>
              </a:rPr>
              <a:t> продемонстрировал первые результаты и получил патент, но с получением вакуума в те годы было сложно и лампа </a:t>
            </a:r>
            <a:r>
              <a:rPr lang="ru-RU" sz="2800" b="1" dirty="0" err="1" smtClean="0">
                <a:solidFill>
                  <a:schemeClr val="bg1"/>
                </a:solidFill>
              </a:rPr>
              <a:t>Суона</a:t>
            </a:r>
            <a:r>
              <a:rPr lang="ru-RU" sz="2800" b="1" dirty="0" smtClean="0">
                <a:solidFill>
                  <a:schemeClr val="bg1"/>
                </a:solidFill>
              </a:rPr>
              <a:t> работала недолго и неэффективно. Он не остановился на достигнутом и в 1878 году получил патент на лампу с угольным волокном. В ней волокно находилось в разреженной кислородной атмосфере, что позволяло получать очень яркий свет.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Джозе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188640"/>
            <a:ext cx="2251308" cy="31912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л1 коррекц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3212976"/>
            <a:ext cx="2743200" cy="320992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99992" y="260648"/>
            <a:ext cx="43204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11 июля 1874 года российский инженер Александр Николаевич Лодыгин получил патент за номером 1619 на нитевую лампу. В качестве нити накала он использовал угольный стержень, помещённый в </a:t>
            </a:r>
            <a:r>
              <a:rPr lang="ru-RU" sz="3200" b="1" dirty="0" err="1" smtClean="0">
                <a:solidFill>
                  <a:schemeClr val="bg1"/>
                </a:solidFill>
              </a:rPr>
              <a:t>вакуумированный</a:t>
            </a:r>
            <a:r>
              <a:rPr lang="ru-RU" sz="3200" b="1" dirty="0" smtClean="0">
                <a:solidFill>
                  <a:schemeClr val="bg1"/>
                </a:solidFill>
              </a:rPr>
              <a:t> сосуд. 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Лодыг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88640"/>
            <a:ext cx="2293984" cy="3032503"/>
          </a:xfrm>
          <a:prstGeom prst="rect">
            <a:avLst/>
          </a:prstGeom>
        </p:spPr>
      </p:pic>
      <p:pic>
        <p:nvPicPr>
          <p:cNvPr id="5" name="Рисунок 4" descr="лампа Лодыг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3429000"/>
            <a:ext cx="3271138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60648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 1875 году В.Ф. </a:t>
            </a:r>
            <a:r>
              <a:rPr lang="ru-RU" sz="2800" b="1" dirty="0" err="1" smtClean="0">
                <a:solidFill>
                  <a:schemeClr val="bg1"/>
                </a:solidFill>
              </a:rPr>
              <a:t>Дидрихсон</a:t>
            </a:r>
            <a:r>
              <a:rPr lang="ru-RU" sz="2800" b="1" dirty="0" smtClean="0">
                <a:solidFill>
                  <a:schemeClr val="bg1"/>
                </a:solidFill>
              </a:rPr>
              <a:t> усовершенствовал лампу Лодыгина, откачав из неё воздух и применил в лампе несколько волосков, чтобы в случае перегорания одного из них, следующий включался автоматически.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Дидхерсо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204864"/>
            <a:ext cx="2883920" cy="4320480"/>
          </a:xfrm>
          <a:prstGeom prst="rect">
            <a:avLst/>
          </a:prstGeom>
        </p:spPr>
      </p:pic>
      <p:pic>
        <p:nvPicPr>
          <p:cNvPr id="5" name="Рисунок 4" descr="л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2204864"/>
            <a:ext cx="3896122" cy="4410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Во второй половине 1870-х годов Томас Эдисон взялся за усовершенствование лампы накаливания и провёл серию опытов, используя в качестве нити различные металлы. по результатам опытов в 1879 году он запатентовал лампу с платиновой нитью, а в 1880 году он вернулся к работе с угольным волокном и создал лампу с временем жизни 40 часов. Одновременно с этим Эдисон изобрёл бытовой поворотный выключатель. Несмотря на недолговечность, лампы Эдисона постепенно начали вытеснять газовое освещение.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э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3" y="3362643"/>
            <a:ext cx="4824536" cy="3342574"/>
          </a:xfrm>
          <a:prstGeom prst="rect">
            <a:avLst/>
          </a:prstGeom>
          <a:ln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860032" y="476672"/>
            <a:ext cx="4104456" cy="5400600"/>
          </a:xfrm>
          <a:prstGeom prst="rect">
            <a:avLst/>
          </a:prstGeo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67544" y="603072"/>
            <a:ext cx="417646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газонаполненная      лампа накаливания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79512" y="2492870"/>
            <a:ext cx="468052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спираль из вольфрама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стеклянный баллон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металлический цоколь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основание цоколя</a:t>
            </a:r>
            <a:endParaRPr lang="ru-RU" sz="2800" b="1" dirty="0">
              <a:solidFill>
                <a:srgbClr val="7030A0"/>
              </a:solidFill>
              <a:latin typeface="Arial" pitchFamily="34" charset="0"/>
              <a:ea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пружинящий контакт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znhudojnik0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784976" cy="1569660"/>
          </a:xfrm>
          <a:prstGeom prst="rect">
            <a:avLst/>
          </a:prstGeom>
          <a:solidFill>
            <a:schemeClr val="accent6">
              <a:lumMod val="40000"/>
              <a:lumOff val="60000"/>
              <a:alpha val="35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22 декабря 1920 г.,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н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а VIII съезде Советов был принят Государственный план электрификации России (ГОЭЛРО)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3" descr="goerlo_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539" y="116632"/>
            <a:ext cx="8861949" cy="6624736"/>
          </a:xfrm>
          <a:prstGeom prst="rect">
            <a:avLst/>
          </a:prstGeom>
        </p:spPr>
      </p:pic>
      <p:pic>
        <p:nvPicPr>
          <p:cNvPr id="5" name="Рисунок 4" descr="plakat_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4168" y="260648"/>
            <a:ext cx="8658311" cy="6336704"/>
          </a:xfrm>
          <a:prstGeom prst="rect">
            <a:avLst/>
          </a:prstGeom>
        </p:spPr>
      </p:pic>
      <p:pic>
        <p:nvPicPr>
          <p:cNvPr id="6" name="Рисунок 5" descr="poster26_bi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4704" y="332656"/>
            <a:ext cx="8323760" cy="5904655"/>
          </a:xfrm>
          <a:prstGeom prst="rect">
            <a:avLst/>
          </a:prstGeom>
        </p:spPr>
      </p:pic>
      <p:pic>
        <p:nvPicPr>
          <p:cNvPr id="7" name="Рисунок 6" descr="SAV011-1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7" y="260648"/>
            <a:ext cx="8344098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11960" y="404664"/>
            <a:ext cx="47525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</a:rPr>
              <a:t>Люминесце́нтная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ла́мпа</a:t>
            </a:r>
            <a:r>
              <a:rPr lang="ru-RU" sz="2400" b="1" dirty="0" smtClean="0">
                <a:solidFill>
                  <a:schemeClr val="bg1"/>
                </a:solidFill>
              </a:rPr>
              <a:t> — газоразрядный источник света, в котором электрический разряд в парах ртути создаёт ультрафиолетовое излучение, которое преобразуется в видимый свет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с помощью люминофора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— например, смеси </a:t>
            </a:r>
            <a:r>
              <a:rPr lang="ru-RU" sz="2400" b="1" dirty="0" err="1" smtClean="0">
                <a:solidFill>
                  <a:schemeClr val="bg1"/>
                </a:solidFill>
              </a:rPr>
              <a:t>галофосфата</a:t>
            </a:r>
            <a:r>
              <a:rPr lang="ru-RU" sz="2400" b="1" dirty="0" smtClean="0">
                <a:solidFill>
                  <a:schemeClr val="bg1"/>
                </a:solidFill>
              </a:rPr>
              <a:t> кальция с другими элементами.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Световая отдача люминесцентной лампы в несколько раз больше, чем у ламп накаливания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аналогичной мощности. Срок службы люминесцентных ламп около 5 лет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b4312-2512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789040"/>
            <a:ext cx="3528392" cy="2546203"/>
          </a:xfrm>
          <a:prstGeom prst="rect">
            <a:avLst/>
          </a:prstGeom>
        </p:spPr>
      </p:pic>
      <p:pic>
        <p:nvPicPr>
          <p:cNvPr id="5" name="Рисунок 4" descr="2777847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76673"/>
            <a:ext cx="3504921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43204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Газонаполненные лампы накаливания дошли до 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нашего времени, практически не изменившись. В последнее время все более популярными становятся энергосберегающие лампы дневного света, так как они намного экономичнее и их свет по оттенку ближе к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дневному.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404665"/>
            <a:ext cx="63184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Comic Sans MS" pitchFamily="66" charset="0"/>
              </a:rPr>
              <a:t>Цель урока: </a:t>
            </a:r>
            <a:endParaRPr lang="ru-RU" sz="36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</a:rPr>
              <a:t>осознать </a:t>
            </a:r>
            <a:r>
              <a:rPr lang="ru-RU" sz="3600" dirty="0">
                <a:solidFill>
                  <a:schemeClr val="bg1"/>
                </a:solidFill>
                <a:latin typeface="Comic Sans MS" pitchFamily="66" charset="0"/>
              </a:rPr>
              <a:t>значение бережного отношения к </a:t>
            </a:r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</a:rPr>
              <a:t>электроэнергии;</a:t>
            </a:r>
          </a:p>
          <a:p>
            <a:pPr>
              <a:buFontTx/>
              <a:buChar char="-"/>
            </a:pPr>
            <a:r>
              <a:rPr lang="ru-RU" sz="3600" dirty="0">
                <a:solidFill>
                  <a:schemeClr val="bg1"/>
                </a:solidFill>
                <a:latin typeface="Comic Sans MS" pitchFamily="66" charset="0"/>
              </a:rPr>
              <a:t>познакомить учащихся с прошлым и настоящим осветительных приборов, </a:t>
            </a:r>
            <a:endParaRPr lang="ru-RU" sz="36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</a:rPr>
              <a:t>с </a:t>
            </a:r>
            <a:r>
              <a:rPr lang="ru-RU" sz="3600" dirty="0">
                <a:solidFill>
                  <a:schemeClr val="bg1"/>
                </a:solidFill>
                <a:latin typeface="Comic Sans MS" pitchFamily="66" charset="0"/>
              </a:rPr>
              <a:t>их преобразованием, развивать познавательную деятельность.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Светодиодные лампы отличаются низким энергопотреблением, высокой устойчивостью к механическому воздействию, отсутствием мерцания и длительным сроком эксплуатации. Основные преимущества линейных светодиодных ламп являются мощные направленный световой поток с естественной цветопередачей и отсутствие мерцания. Такие лампы более экономичны, чем традиционные энергосберегающие лампы.</a:t>
            </a:r>
            <a:endParaRPr lang="ru-RU" sz="2800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stupen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887670"/>
            <a:ext cx="3960440" cy="2781690"/>
          </a:xfrm>
          <a:prstGeom prst="rect">
            <a:avLst/>
          </a:prstGeom>
        </p:spPr>
      </p:pic>
      <p:pic>
        <p:nvPicPr>
          <p:cNvPr id="6" name="Рисунок 5" descr="IMG__20141118__2207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861048"/>
            <a:ext cx="4200128" cy="2852936"/>
          </a:xfrm>
          <a:prstGeom prst="rect">
            <a:avLst/>
          </a:prstGeom>
        </p:spPr>
      </p:pic>
      <p:pic>
        <p:nvPicPr>
          <p:cNvPr id="7" name="Рисунок 6" descr="b534d455430b9e120c9e6af7c937aec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1" y="242646"/>
            <a:ext cx="8568952" cy="6426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0"/>
            <a:ext cx="4896544" cy="4154984"/>
          </a:xfrm>
          <a:prstGeom prst="rect">
            <a:avLst/>
          </a:prstGeom>
          <a:solidFill>
            <a:srgbClr val="92D050">
              <a:alpha val="28000"/>
            </a:srgb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Лампочка предмет простой,</a:t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Висит себе и светит.</a:t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Но что бы было, милый мой,</a:t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Не будь её на свете?</a:t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Солнце село за холмом</a:t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И в домах темным-темно.</a:t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Ни журналы полистать,</a:t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Ни в игрушки поиграть.</a:t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Остаётся только спать,</a:t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Или голову ломать,</a:t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Лампочку изобретать.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фон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фон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8497" y="908720"/>
            <a:ext cx="8067003" cy="504055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75856" y="1052737"/>
            <a:ext cx="51845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Спасибо за внимание.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70567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Задачи:</a:t>
            </a:r>
            <a:r>
              <a:rPr lang="ru-RU" sz="3200" b="1" dirty="0">
                <a:solidFill>
                  <a:schemeClr val="bg1"/>
                </a:solidFill>
              </a:rPr>
              <a:t> 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bg1"/>
                </a:solidFill>
              </a:rPr>
              <a:t>раскрыть </a:t>
            </a:r>
            <a:r>
              <a:rPr lang="ru-RU" sz="2800" b="1" dirty="0">
                <a:solidFill>
                  <a:schemeClr val="bg1"/>
                </a:solidFill>
              </a:rPr>
              <a:t>условия формирования </a:t>
            </a:r>
            <a:r>
              <a:rPr lang="ru-RU" sz="2800" b="1" dirty="0" smtClean="0">
                <a:solidFill>
                  <a:schemeClr val="bg1"/>
                </a:solidFill>
              </a:rPr>
              <a:t>энергосбережения;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формировать бережное отношение к </a:t>
            </a:r>
            <a:r>
              <a:rPr lang="ru-RU" sz="2800" b="1" dirty="0" smtClean="0">
                <a:solidFill>
                  <a:schemeClr val="bg1"/>
                </a:solidFill>
              </a:rPr>
              <a:t>электроэнергии;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- углублять </a:t>
            </a:r>
            <a:r>
              <a:rPr lang="ru-RU" sz="2800" b="1" dirty="0">
                <a:solidFill>
                  <a:schemeClr val="bg1"/>
                </a:solidFill>
              </a:rPr>
              <a:t>и систематизировать знания о происхождении осветительных приборов</a:t>
            </a:r>
            <a:r>
              <a:rPr lang="ru-RU" sz="2800" b="1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- дать </a:t>
            </a:r>
            <a:r>
              <a:rPr lang="ru-RU" sz="2800" b="1" dirty="0">
                <a:solidFill>
                  <a:schemeClr val="bg1"/>
                </a:solidFill>
              </a:rPr>
              <a:t>информацию о разных способах освещения;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- наглядно </a:t>
            </a:r>
            <a:r>
              <a:rPr lang="ru-RU" sz="2800" b="1" dirty="0">
                <a:solidFill>
                  <a:schemeClr val="bg1"/>
                </a:solidFill>
              </a:rPr>
              <a:t>показать преимущества электрического освещения перед ранее существовавшими</a:t>
            </a:r>
            <a:r>
              <a:rPr lang="ru-RU" sz="2800" b="1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- расширить </a:t>
            </a:r>
            <a:r>
              <a:rPr lang="ru-RU" sz="2800" b="1" dirty="0">
                <a:solidFill>
                  <a:schemeClr val="bg1"/>
                </a:solidFill>
              </a:rPr>
              <a:t>полученные знания при помощи видеоматериалов.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4221088"/>
            <a:ext cx="9144000" cy="2308324"/>
          </a:xfrm>
          <a:prstGeom prst="rect">
            <a:avLst/>
          </a:prstGeom>
          <a:solidFill>
            <a:schemeClr val="tx1">
              <a:lumMod val="75000"/>
              <a:lumOff val="25000"/>
              <a:alpha val="4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</a:rPr>
              <a:t>Лучи́на</a:t>
            </a:r>
            <a:r>
              <a:rPr lang="ru-RU" sz="2400" b="1" dirty="0" smtClean="0">
                <a:solidFill>
                  <a:schemeClr val="bg1"/>
                </a:solidFill>
              </a:rPr>
              <a:t> — тонкая длинная щепка сухого дерева, предназначенная для растопки печи или для освещения избы. Для получения лучин полено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щепили</a:t>
            </a:r>
            <a:r>
              <a:rPr lang="ru-RU" sz="2400" b="1" dirty="0" smtClean="0">
                <a:solidFill>
                  <a:schemeClr val="bg1"/>
                </a:solidFill>
              </a:rPr>
              <a:t>, то есть разделяли на щепы. Для этого могли использовать специальный большой нож- косарь, обычный нож или </a:t>
            </a:r>
            <a:r>
              <a:rPr lang="ru-RU" sz="2400" b="1" dirty="0" err="1" smtClean="0">
                <a:solidFill>
                  <a:schemeClr val="bg1"/>
                </a:solidFill>
              </a:rPr>
              <a:t>припечный</a:t>
            </a:r>
            <a:r>
              <a:rPr lang="ru-RU" sz="2400" b="1" dirty="0" smtClean="0">
                <a:solidFill>
                  <a:schemeClr val="bg1"/>
                </a:solidFill>
              </a:rPr>
              <a:t>  </a:t>
            </a:r>
            <a:r>
              <a:rPr lang="ru-RU" sz="2400" b="1" u="sng" dirty="0" smtClean="0">
                <a:solidFill>
                  <a:schemeClr val="bg1"/>
                </a:solidFill>
              </a:rPr>
              <a:t>топорик</a:t>
            </a:r>
            <a:r>
              <a:rPr lang="ru-RU" sz="2400" b="1" dirty="0" smtClean="0">
                <a:solidFill>
                  <a:schemeClr val="bg1"/>
                </a:solidFill>
              </a:rPr>
              <a:t>. Чтобы получить больше света, одновременно жгли несколько лучин. Их закрепляли в светец.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1024px-Максимов_Бабушкины_сказки_18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16632"/>
            <a:ext cx="5385776" cy="3960440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  <p:pic>
        <p:nvPicPr>
          <p:cNvPr id="5" name="Рисунок 4" descr="Luchi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188640"/>
            <a:ext cx="2850317" cy="1800200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  <p:pic>
        <p:nvPicPr>
          <p:cNvPr id="6" name="Рисунок 5" descr="1423846583.7158cheger_semenov_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2132856"/>
            <a:ext cx="3140968" cy="2093979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712968" cy="4299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Свеча́ — приспособление для освещения (изначально) или для некоторых других целей, чаще всего в виде цилиндра из твёрдого горючего материала, который в растопленном виде подводится к пламени с помощью фитиля (фитиль проходит вдоль цилиндра по его центру).</a:t>
            </a:r>
          </a:p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Горючим материалом может служить: сало, стеарин, воск, парафин,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или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другое вещество с подходящими свойствами (легкоплавкость, горючесть, твердое). В настоящее время чаще всего используется смесь парафина со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стеарином.</a:t>
            </a:r>
            <a:endParaRPr lang="ru-RU" sz="24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4" name="Рисунок 3" descr="1203268010408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4005064"/>
            <a:ext cx="3528392" cy="264629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advent_1920x12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4293096"/>
            <a:ext cx="3744416" cy="234026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</a:rPr>
              <a:t>Ма́сляная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ла́мпа</a:t>
            </a:r>
            <a:r>
              <a:rPr lang="ru-RU" sz="2400" dirty="0" smtClean="0">
                <a:solidFill>
                  <a:schemeClr val="bg1"/>
                </a:solidFill>
              </a:rPr>
              <a:t>— </a:t>
            </a:r>
            <a:r>
              <a:rPr lang="ru-RU" sz="2400" b="1" dirty="0" smtClean="0">
                <a:solidFill>
                  <a:schemeClr val="bg1"/>
                </a:solidFill>
              </a:rPr>
              <a:t>светильник, работающий на основе сгорания масла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или жира. Такими лампами массово пользовались до середины </a:t>
            </a:r>
            <a:r>
              <a:rPr lang="en-US" sz="2400" b="1" dirty="0" smtClean="0">
                <a:solidFill>
                  <a:schemeClr val="bg1"/>
                </a:solidFill>
              </a:rPr>
              <a:t>XIX</a:t>
            </a:r>
            <a:r>
              <a:rPr lang="ru-RU" sz="2400" b="1" dirty="0" smtClean="0">
                <a:solidFill>
                  <a:schemeClr val="bg1"/>
                </a:solidFill>
              </a:rPr>
              <a:t>в..Принцип действия : в некую ёмкость заливается масло или растопленный жир туда опускается фитиль— верёвка, состоящая из растительных или искусственных волокон, по которым, согласно свойству капиллярного эффекта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масло или жир поднимается наверх. Второй конец фитиля, закреплённый над маслом, поджигается, и масло, поднимаясь по фитилю, горит.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Масляная лампа применялась ещё с эпохи палеолита. В древние времена масляные лампы делали из камня, глины, или изготавливали из меди и других металлов.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800px-DiwaliOilLampCr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49080"/>
            <a:ext cx="2880320" cy="239066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1024px-Genie_Lamps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4149080"/>
            <a:ext cx="3121152" cy="248488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 descr="Ceramic_oil_lam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3607" y="4149080"/>
            <a:ext cx="3220393" cy="2376264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Первый прототип керосиновой лампы — нефтяная лампа — была описана </a:t>
            </a:r>
            <a:r>
              <a:rPr lang="ru-RU" sz="2400" b="1" dirty="0" err="1" smtClean="0">
                <a:solidFill>
                  <a:schemeClr val="bg1"/>
                </a:solidFill>
              </a:rPr>
              <a:t>Ар-Рази</a:t>
            </a:r>
            <a:r>
              <a:rPr lang="ru-RU" sz="2400" b="1" dirty="0" smtClean="0">
                <a:solidFill>
                  <a:schemeClr val="bg1"/>
                </a:solidFill>
              </a:rPr>
              <a:t> в Багдаде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IX века. Несмотря на известность процесса перегонки углеводородов и доступность лёгких продуктов перегонки, они не находили широкого применения в освещении. Замена масел на керосин сразу уменьшила образование отложений в лампах, повысила яркость. 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800px-Kerosene-lamp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0246" y="3356992"/>
            <a:ext cx="2213992" cy="3320988"/>
          </a:xfrm>
          <a:prstGeom prst="rect">
            <a:avLst/>
          </a:prstGeom>
        </p:spPr>
      </p:pic>
      <p:pic>
        <p:nvPicPr>
          <p:cNvPr id="5" name="Рисунок 4" descr="800px-Gazoline-lam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270762"/>
            <a:ext cx="2088232" cy="3398598"/>
          </a:xfrm>
          <a:prstGeom prst="rect">
            <a:avLst/>
          </a:prstGeom>
        </p:spPr>
      </p:pic>
      <p:pic>
        <p:nvPicPr>
          <p:cNvPr id="6" name="Рисунок 5" descr="5237728_xlar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67744" y="2420888"/>
            <a:ext cx="4536504" cy="287893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97 коррекц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60648"/>
            <a:ext cx="3799907" cy="45365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5229200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chemeClr val="bg1"/>
                </a:solidFill>
                <a:latin typeface="Constantia" pitchFamily="18" charset="0"/>
              </a:rPr>
              <a:t>Карби́дная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 лампа — </a:t>
            </a:r>
            <a:r>
              <a:rPr lang="ru-RU" sz="2400" b="1" dirty="0" err="1" smtClean="0">
                <a:solidFill>
                  <a:schemeClr val="bg1"/>
                </a:solidFill>
                <a:latin typeface="Constantia" pitchFamily="18" charset="0"/>
              </a:rPr>
              <a:t>лампа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, где источником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света</a:t>
            </a:r>
            <a:r>
              <a:rPr lang="en-US" sz="24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служит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открытое пламя струи сжигаемого </a:t>
            </a:r>
            <a:r>
              <a:rPr lang="en-US" sz="24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ацетилена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, </a:t>
            </a:r>
            <a:r>
              <a:rPr lang="en-US" sz="24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который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, в свою очередь, получается из химической реакции карбида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кальция</a:t>
            </a:r>
            <a:r>
              <a:rPr lang="en-US" sz="24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с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</a:rPr>
              <a:t>водой.</a:t>
            </a:r>
            <a:endParaRPr lang="ru-RU" sz="24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332656"/>
            <a:ext cx="48965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Данный тип ламп был широко распространён в прошлом. Их устанавливали на кареты, автомобили и даже на велосипеды</a:t>
            </a:r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. Использовали для работы в шахтах до середины </a:t>
            </a:r>
            <a:r>
              <a:rPr lang="en-US" sz="2400" b="1" dirty="0" smtClean="0">
                <a:solidFill>
                  <a:schemeClr val="bg1"/>
                </a:solidFill>
                <a:latin typeface="Century" pitchFamily="18" charset="0"/>
              </a:rPr>
              <a:t>XX</a:t>
            </a:r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 века. </a:t>
            </a:r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В наши дни карбидная лампа используется только в случае нужды в мощном автономном источнике света, например, в </a:t>
            </a:r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спелеологии</a:t>
            </a:r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.</a:t>
            </a:r>
            <a:endParaRPr lang="ru-RU" sz="24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6" name="Рисунок 5" descr="25742_1393411313_71578x9615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52636"/>
            <a:ext cx="8784976" cy="6588732"/>
          </a:xfrm>
          <a:prstGeom prst="rect">
            <a:avLst/>
          </a:prstGeom>
        </p:spPr>
      </p:pic>
      <p:pic>
        <p:nvPicPr>
          <p:cNvPr id="7" name="Рисунок 6" descr="lampy_kharki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723" y="260648"/>
            <a:ext cx="8766757" cy="6264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554461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Газовая лампа — осветительный прибор, в котором источником света служит сжигание газообразного топлива, например  водород, метан, оксид углерода, пропан, бутан, природный газ или светильный газ.</a:t>
            </a:r>
          </a:p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Первые упоминания о использовании газа в освещении датируются началом нашей эры (~1700 лет назад) в Китае.</a:t>
            </a:r>
            <a:r>
              <a:rPr lang="ru-RU" sz="2400" b="1" baseline="30000" dirty="0" smtClean="0">
                <a:solidFill>
                  <a:srgbClr val="FFC000"/>
                </a:solidFill>
              </a:rPr>
              <a:t> </a:t>
            </a:r>
            <a:r>
              <a:rPr lang="ru-RU" sz="2400" b="1" dirty="0" smtClean="0">
                <a:solidFill>
                  <a:srgbClr val="FFC000"/>
                </a:solidFill>
              </a:rPr>
              <a:t>Сведения об использовании газовых фонарей для уличного и домашнего освещения в Европе начинаются с XV века. Первый патент на систему газового света относится к 1799 году. Начало XIX века — массовое распространение систем газового света в Европе.</a:t>
            </a:r>
            <a:endParaRPr lang="ru-RU" sz="2400" b="1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фонарь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60648"/>
            <a:ext cx="3276363" cy="4680519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5" name="Рисунок 4" descr="фонарь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19272"/>
            <a:ext cx="8568952" cy="647808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724</Words>
  <Application>Microsoft Office PowerPoint</Application>
  <PresentationFormat>Экран (4:3)</PresentationFormat>
  <Paragraphs>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66</cp:revision>
  <dcterms:created xsi:type="dcterms:W3CDTF">2016-10-17T10:50:26Z</dcterms:created>
  <dcterms:modified xsi:type="dcterms:W3CDTF">2016-10-21T16:31:01Z</dcterms:modified>
</cp:coreProperties>
</file>